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89" r:id="rId5"/>
    <p:sldId id="334" r:id="rId6"/>
    <p:sldId id="332" r:id="rId7"/>
    <p:sldId id="313" r:id="rId8"/>
    <p:sldId id="294" r:id="rId9"/>
    <p:sldId id="306" r:id="rId10"/>
    <p:sldId id="307" r:id="rId11"/>
    <p:sldId id="311" r:id="rId12"/>
    <p:sldId id="267" r:id="rId13"/>
    <p:sldId id="308" r:id="rId14"/>
    <p:sldId id="309" r:id="rId15"/>
    <p:sldId id="310" r:id="rId16"/>
    <p:sldId id="290" r:id="rId17"/>
    <p:sldId id="312" r:id="rId18"/>
    <p:sldId id="314" r:id="rId19"/>
    <p:sldId id="315" r:id="rId20"/>
    <p:sldId id="316" r:id="rId21"/>
    <p:sldId id="320" r:id="rId22"/>
    <p:sldId id="317" r:id="rId23"/>
    <p:sldId id="318" r:id="rId24"/>
    <p:sldId id="321" r:id="rId25"/>
    <p:sldId id="322" r:id="rId26"/>
    <p:sldId id="323" r:id="rId27"/>
    <p:sldId id="324" r:id="rId28"/>
    <p:sldId id="288" r:id="rId29"/>
    <p:sldId id="325" r:id="rId30"/>
    <p:sldId id="326" r:id="rId31"/>
    <p:sldId id="327" r:id="rId32"/>
    <p:sldId id="328" r:id="rId33"/>
    <p:sldId id="282" r:id="rId34"/>
    <p:sldId id="329" r:id="rId35"/>
    <p:sldId id="330" r:id="rId36"/>
    <p:sldId id="296" r:id="rId37"/>
    <p:sldId id="297" r:id="rId38"/>
    <p:sldId id="331" r:id="rId39"/>
    <p:sldId id="287" r:id="rId40"/>
    <p:sldId id="264" r:id="rId41"/>
    <p:sldId id="298" r:id="rId42"/>
    <p:sldId id="299" r:id="rId43"/>
    <p:sldId id="333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3F5"/>
    <a:srgbClr val="05060A"/>
    <a:srgbClr val="BFC3CE"/>
    <a:srgbClr val="000507"/>
    <a:srgbClr val="486B45"/>
    <a:srgbClr val="CA929B"/>
    <a:srgbClr val="C88E98"/>
    <a:srgbClr val="0D3047"/>
    <a:srgbClr val="0B2B41"/>
    <a:srgbClr val="1142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4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xmlns="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xmlns="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188" y="0"/>
            <a:ext cx="8087304" cy="6858000"/>
          </a:xfrm>
        </p:spPr>
      </p:pic>
      <p:grpSp>
        <p:nvGrpSpPr>
          <p:cNvPr id="9" name="Group 8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0" y="3370217"/>
            <a:ext cx="7833208" cy="2985543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87" y="3396211"/>
            <a:ext cx="7412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dirty="0">
                <a:ln w="0">
                  <a:solidFill>
                    <a:srgbClr val="0D3047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PRESENTATION STRATEGIES</a:t>
            </a:r>
          </a:p>
          <a:p>
            <a:endParaRPr lang="en-IN" sz="2800" dirty="0" smtClean="0">
              <a:ln w="0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IN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Presented by </a:t>
            </a:r>
            <a:r>
              <a:rPr lang="en-IN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:- </a:t>
            </a:r>
          </a:p>
          <a:p>
            <a:r>
              <a:rPr lang="en-IN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Vidya </a:t>
            </a:r>
            <a:r>
              <a:rPr lang="en-IN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Niwas </a:t>
            </a:r>
            <a:r>
              <a:rPr lang="en-IN" sz="280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Pandey</a:t>
            </a:r>
            <a:endParaRPr lang="en-IN" sz="2800" dirty="0">
              <a:ln w="0"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431383" cy="6858000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28" y="207474"/>
            <a:ext cx="8464731" cy="16213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6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IN" sz="36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understand the audience properly in order to </a:t>
            </a:r>
            <a:r>
              <a:rPr lang="en-IN" sz="36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</a:t>
            </a:r>
            <a:r>
              <a:rPr lang="en-IN" sz="36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message effectively. </a:t>
            </a:r>
            <a:endParaRPr lang="en-IN" sz="3600" dirty="0" smtClean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10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9" r="13796"/>
          <a:stretch/>
        </p:blipFill>
        <p:spPr>
          <a:xfrm>
            <a:off x="6871448" y="0"/>
            <a:ext cx="6870678" cy="6858000"/>
          </a:xfr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1550126" y="636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030" y="1371601"/>
            <a:ext cx="5076825" cy="50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5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431383" cy="6858000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211" y="325041"/>
            <a:ext cx="8202080" cy="15560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6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</a:t>
            </a:r>
            <a:r>
              <a:rPr lang="en-IN" sz="36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 includes: to know their level, knowledge, background, culture, expectations etc. </a:t>
            </a:r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11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9" r="13796"/>
          <a:stretch/>
        </p:blipFill>
        <p:spPr>
          <a:xfrm>
            <a:off x="6871448" y="0"/>
            <a:ext cx="6870678" cy="6858000"/>
          </a:xfr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1550126" y="636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07" y="2107785"/>
            <a:ext cx="6089308" cy="45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8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431383" cy="6858000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714" y="246663"/>
            <a:ext cx="8332708" cy="124250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40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IN" sz="40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speaker makes ample efforts to understand audience.</a:t>
            </a:r>
            <a:endParaRPr lang="en-GB" sz="4000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9" r="13796"/>
          <a:stretch/>
        </p:blipFill>
        <p:spPr>
          <a:xfrm>
            <a:off x="6871448" y="0"/>
            <a:ext cx="6870678" cy="6858000"/>
          </a:xfr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1550126" y="636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0585" y="1096715"/>
            <a:ext cx="5052090" cy="58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4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336497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11795759" cy="6858000"/>
            <a:chOff x="0" y="0"/>
            <a:chExt cx="9940223" cy="6858000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100481" y="541961"/>
              <a:ext cx="9839742" cy="154936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6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-51345" y="171029"/>
            <a:ext cx="11380070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7" name="Rectangle 26"/>
          <p:cNvSpPr/>
          <p:nvPr/>
        </p:nvSpPr>
        <p:spPr>
          <a:xfrm>
            <a:off x="872857" y="2462254"/>
            <a:ext cx="5689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b="1" dirty="0" smtClean="0">
                <a:solidFill>
                  <a:schemeClr val="bg1"/>
                </a:solidFill>
              </a:rPr>
              <a:t>3. Organizing </a:t>
            </a:r>
            <a:r>
              <a:rPr lang="en-IN" sz="4800" b="1" dirty="0">
                <a:solidFill>
                  <a:schemeClr val="bg1"/>
                </a:solidFill>
              </a:rPr>
              <a:t>contents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724" y="3664182"/>
            <a:ext cx="6232222" cy="2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9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31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988" y="386524"/>
            <a:ext cx="904488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very </a:t>
            </a: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</a:t>
            </a:r>
            <a:r>
              <a: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speaker to organize the content </a:t>
            </a: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894" y="1824354"/>
            <a:ext cx="5033646" cy="50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1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15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7051" y="177518"/>
            <a:ext cx="9018759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comes with different kinds of information regarding the topic of presentation</a:t>
            </a:r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150" y="2109361"/>
            <a:ext cx="4531850" cy="411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4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16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95085"/>
            <a:ext cx="9400458" cy="47705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can be arranged/organized in three categories: </a:t>
            </a:r>
            <a:endParaRPr lang="en-I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b="1" dirty="0" smtClean="0">
                <a:solidFill>
                  <a:schemeClr val="bg1"/>
                </a:solidFill>
              </a:rPr>
              <a:t>Introduction,</a:t>
            </a:r>
          </a:p>
          <a:p>
            <a:r>
              <a:rPr lang="en-IN" sz="3600" b="1" dirty="0" smtClean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b="1" dirty="0" smtClean="0">
                <a:solidFill>
                  <a:schemeClr val="bg1"/>
                </a:solidFill>
              </a:rPr>
              <a:t>Body</a:t>
            </a:r>
          </a:p>
          <a:p>
            <a:endParaRPr lang="en-IN" sz="3600" b="1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b="1" dirty="0" smtClean="0">
                <a:solidFill>
                  <a:schemeClr val="bg1"/>
                </a:solidFill>
              </a:rPr>
              <a:t>Conclusion</a:t>
            </a:r>
            <a:endParaRPr lang="en-I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17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7641771" y="0"/>
            <a:ext cx="4550229" cy="6858000"/>
          </a:xfrm>
        </p:spPr>
      </p:pic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1" y="0"/>
            <a:ext cx="9692640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7598" y="1218567"/>
            <a:ext cx="7844247" cy="51371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600" dirty="0"/>
              <a:t>This section of the presentation talks about the relevance of the </a:t>
            </a:r>
            <a:r>
              <a:rPr lang="en-IN" sz="3600" dirty="0" smtClean="0"/>
              <a:t>topic,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600" dirty="0" smtClean="0"/>
              <a:t>Definition </a:t>
            </a:r>
            <a:r>
              <a:rPr lang="en-IN" sz="3600" dirty="0"/>
              <a:t>of </a:t>
            </a:r>
            <a:r>
              <a:rPr lang="en-IN" sz="3600" dirty="0" smtClean="0"/>
              <a:t>the </a:t>
            </a:r>
            <a:r>
              <a:rPr lang="en-IN" sz="3600" dirty="0"/>
              <a:t>topic or starts with any suitable </a:t>
            </a:r>
            <a:r>
              <a:rPr lang="en-IN" sz="3600" dirty="0" smtClean="0"/>
              <a:t>quote,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600" dirty="0" smtClean="0"/>
              <a:t>Anecdote </a:t>
            </a:r>
            <a:r>
              <a:rPr lang="en-IN" sz="3600" dirty="0"/>
              <a:t>or brief story of the topic which leads the audience to understand the importance of the topic.</a:t>
            </a:r>
            <a:endParaRPr lang="en-GB" sz="3600" dirty="0"/>
          </a:p>
        </p:txBody>
      </p:sp>
      <p:pic>
        <p:nvPicPr>
          <p:cNvPr id="13" name="Content Placeholder 34" descr="Open Book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23719" y="162380"/>
            <a:ext cx="862402" cy="862402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/>
        </p:nvSpPr>
        <p:spPr>
          <a:xfrm>
            <a:off x="3039410" y="167660"/>
            <a:ext cx="384024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1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7641771" y="0"/>
            <a:ext cx="4550229" cy="6858000"/>
          </a:xfrm>
        </p:spPr>
      </p:pic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1" y="0"/>
            <a:ext cx="9692640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75290"/>
            <a:ext cx="8203474" cy="518047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IN" sz="4400" dirty="0"/>
              <a:t>The body of the presentation contains the main or central idea. </a:t>
            </a:r>
            <a:endParaRPr lang="en-IN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IN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IN" sz="4400" dirty="0" smtClean="0"/>
              <a:t>The </a:t>
            </a:r>
            <a:r>
              <a:rPr lang="en-IN" sz="4400" dirty="0"/>
              <a:t>following are different way to organize the body of the presentation: </a:t>
            </a:r>
            <a:endParaRPr lang="en-IN" sz="4400" dirty="0" smtClean="0"/>
          </a:p>
        </p:txBody>
      </p:sp>
      <p:pic>
        <p:nvPicPr>
          <p:cNvPr id="14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2601559" y="235720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/>
          <p:cNvSpPr txBox="1"/>
          <p:nvPr/>
        </p:nvSpPr>
        <p:spPr>
          <a:xfrm>
            <a:off x="3326091" y="251960"/>
            <a:ext cx="306599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I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19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68935" y="592769"/>
            <a:ext cx="4742580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</a:rPr>
              <a:t>a) </a:t>
            </a:r>
            <a:r>
              <a:rPr lang="en-IN" sz="5400" b="1" dirty="0" smtClean="0"/>
              <a:t>Chronological </a:t>
            </a:r>
            <a:endParaRPr lang="en-IN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167" y="488588"/>
            <a:ext cx="6096000" cy="6096000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566291" y="649807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1218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=""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4673602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356" y="208643"/>
            <a:ext cx="5471889" cy="706845"/>
          </a:xfrm>
        </p:spPr>
        <p:txBody>
          <a:bodyPr/>
          <a:lstStyle/>
          <a:p>
            <a:r>
              <a:rPr lang="en-IN" sz="4800" b="1" dirty="0" smtClean="0"/>
              <a:t>OBSERVATION</a:t>
            </a:r>
            <a:endParaRPr lang="en-GB" sz="4800" b="1" dirty="0"/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9767" y="301461"/>
            <a:ext cx="4178808" cy="521208"/>
          </a:xfrm>
        </p:spPr>
        <p:txBody>
          <a:bodyPr/>
          <a:lstStyle/>
          <a:p>
            <a:r>
              <a:rPr lang="en-IN" sz="2400" dirty="0">
                <a:ln w="0">
                  <a:solidFill>
                    <a:srgbClr val="0D3047"/>
                  </a:solidFill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PRESENTATION STRATEGIES</a:t>
            </a:r>
          </a:p>
          <a:p>
            <a:endParaRPr lang="en-I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544" y="1362999"/>
            <a:ext cx="2864830" cy="3709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9740" y="1255254"/>
            <a:ext cx="6884126" cy="52629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/>
              <a:t>Communicate complex information in simple and interesting ways to keep the audience </a:t>
            </a:r>
            <a:r>
              <a:rPr lang="en-IN" sz="2800" b="1" dirty="0" smtClean="0"/>
              <a:t>engaged</a:t>
            </a:r>
          </a:p>
          <a:p>
            <a:endParaRPr lang="en-IN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 smtClean="0"/>
              <a:t>Communicate </a:t>
            </a:r>
            <a:r>
              <a:rPr lang="en-IN" sz="2800" b="1" dirty="0"/>
              <a:t>thoughts and feelings </a:t>
            </a:r>
            <a:r>
              <a:rPr lang="en-IN" sz="2800" b="1" dirty="0" smtClean="0"/>
              <a:t>effectively</a:t>
            </a:r>
          </a:p>
          <a:p>
            <a:endParaRPr lang="en-IN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 smtClean="0"/>
              <a:t>Develop self-confidence</a:t>
            </a:r>
          </a:p>
          <a:p>
            <a:endParaRPr lang="en-IN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 smtClean="0"/>
              <a:t>Gain </a:t>
            </a:r>
            <a:r>
              <a:rPr lang="en-IN" sz="2800" b="1" dirty="0"/>
              <a:t>real-world skills, such as the ability to present accomplishments and skills during a job </a:t>
            </a:r>
            <a:r>
              <a:rPr lang="en-IN" sz="2800" b="1" dirty="0" smtClean="0"/>
              <a:t>interview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057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94 -2.96296E-6 L -0.47878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20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91137" y="378791"/>
            <a:ext cx="3984232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</a:rPr>
              <a:t>b) </a:t>
            </a:r>
            <a:r>
              <a:rPr lang="en-IN" sz="5400" b="1" dirty="0" smtClean="0"/>
              <a:t>Categorical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230" y="1273411"/>
            <a:ext cx="3883106" cy="5113555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577851" y="378791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2565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21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06543" y="621288"/>
            <a:ext cx="5504777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</a:rPr>
              <a:t>c) </a:t>
            </a:r>
            <a:r>
              <a:rPr lang="en-IN" sz="5400" b="1" dirty="0" smtClean="0"/>
              <a:t>Cause </a:t>
            </a:r>
            <a:r>
              <a:rPr lang="en-IN" sz="5400" b="1" dirty="0"/>
              <a:t>and effect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43" y="1803287"/>
            <a:ext cx="9287826" cy="4643913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566291" y="649807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24461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22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23857" y="471946"/>
            <a:ext cx="5746060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</a:rPr>
              <a:t>d) </a:t>
            </a:r>
            <a:r>
              <a:rPr lang="en-IN" sz="5400" b="1" dirty="0" smtClean="0"/>
              <a:t>Problem-solution </a:t>
            </a:r>
            <a:endParaRPr lang="en-I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344" y="1478483"/>
            <a:ext cx="4747460" cy="4794069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562134" y="528984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72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xmlns="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209425" cy="6858000"/>
          </a:xfr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23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8151223" y="0"/>
            <a:ext cx="4040777" cy="6858000"/>
          </a:xfrm>
        </p:spPr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3122024" y="-494916"/>
            <a:ext cx="6165550" cy="7352916"/>
            <a:chOff x="-1826573" y="0"/>
            <a:chExt cx="1050296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-374481" y="0"/>
              <a:ext cx="7598782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826573" y="461604"/>
              <a:ext cx="10502963" cy="6396396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30832" y="1"/>
            <a:ext cx="4126363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056597" y="592769"/>
            <a:ext cx="7716984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</a:rPr>
              <a:t>e) </a:t>
            </a:r>
            <a:r>
              <a:rPr lang="en-IN" sz="5400" b="1" dirty="0" smtClean="0"/>
              <a:t>Contrast </a:t>
            </a:r>
            <a:r>
              <a:rPr lang="en-IN" sz="5400" b="1" dirty="0"/>
              <a:t>and comparison</a:t>
            </a:r>
            <a:endParaRPr lang="en-GB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5668" y="91439"/>
            <a:ext cx="5300663" cy="7119257"/>
          </a:xfrm>
          <a:prstGeom prst="rect">
            <a:avLst/>
          </a:prstGeom>
        </p:spPr>
      </p:pic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70" r="38721"/>
          <a:stretch/>
        </p:blipFill>
        <p:spPr>
          <a:xfrm>
            <a:off x="566291" y="649807"/>
            <a:ext cx="387075" cy="866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2384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24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8" r="42566"/>
          <a:stretch/>
        </p:blipFill>
        <p:spPr>
          <a:xfrm>
            <a:off x="7641771" y="0"/>
            <a:ext cx="4550229" cy="6858000"/>
          </a:xfrm>
        </p:spPr>
      </p:pic>
      <p:sp>
        <p:nvSpPr>
          <p:cNvPr id="28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-1" y="0"/>
            <a:ext cx="9692640" cy="68580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197" y="848405"/>
            <a:ext cx="5677118" cy="8085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xmlns="" id="{3F200E92-5A1F-40B7-AE02-46929BC459E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2163" y="2299172"/>
            <a:ext cx="7693286" cy="38901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contains brief summary of the points which are discussed in the body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ppropriate </a:t>
            </a:r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should be used to conclude the topic.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79" y="352729"/>
            <a:ext cx="1531256" cy="14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4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xmlns="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25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t="381" r="31676" b="-381"/>
          <a:stretch/>
        </p:blipFill>
        <p:spPr/>
      </p:pic>
      <p:grpSp>
        <p:nvGrpSpPr>
          <p:cNvPr id="14" name="Group 13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6625" y="-170547"/>
            <a:ext cx="11420122" cy="6858000"/>
            <a:chOff x="0" y="0"/>
            <a:chExt cx="11420122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100482" y="541962"/>
              <a:ext cx="11319640" cy="154936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-40900" y="22423"/>
            <a:ext cx="11347319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6" name="Rectangle 25"/>
          <p:cNvSpPr/>
          <p:nvPr/>
        </p:nvSpPr>
        <p:spPr>
          <a:xfrm>
            <a:off x="122700" y="2228671"/>
            <a:ext cx="6161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4. Preparing </a:t>
            </a:r>
            <a:r>
              <a:rPr lang="en-IN" sz="3600" b="1" dirty="0">
                <a:solidFill>
                  <a:schemeClr val="bg1"/>
                </a:solidFill>
              </a:rPr>
              <a:t>an outline of </a:t>
            </a:r>
            <a:r>
              <a:rPr lang="en-IN" sz="3600" b="1" dirty="0" smtClean="0">
                <a:solidFill>
                  <a:schemeClr val="bg1"/>
                </a:solidFill>
              </a:rPr>
              <a:t>the </a:t>
            </a:r>
            <a:r>
              <a:rPr lang="en-IN" sz="3600" b="1" dirty="0">
                <a:solidFill>
                  <a:schemeClr val="bg1"/>
                </a:solidFill>
              </a:rPr>
              <a:t>presentation </a:t>
            </a:r>
          </a:p>
        </p:txBody>
      </p:sp>
      <p:sp>
        <p:nvSpPr>
          <p:cNvPr id="28" name="Rectangle 27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900" y="3423716"/>
            <a:ext cx="227647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52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25" grpId="0"/>
      <p:bldP spid="26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xmlns="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26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t="381" r="31676" b="-381"/>
          <a:stretch/>
        </p:blipFill>
        <p:spPr/>
      </p:pic>
      <p:sp>
        <p:nvSpPr>
          <p:cNvPr id="17" name="Rectangle 16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18" name="Group 17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-1" y="2847703"/>
            <a:ext cx="8087305" cy="3508057"/>
            <a:chOff x="0" y="3808320"/>
            <a:chExt cx="7833208" cy="2547440"/>
          </a:xfrm>
          <a:solidFill>
            <a:srgbClr val="EDF3F5"/>
          </a:solidFill>
        </p:grpSpPr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45198" y="3056578"/>
            <a:ext cx="7942106" cy="26712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400" b="1" dirty="0" smtClean="0"/>
              <a:t>Preparing an outline is a mechanical framework in which the contents of presentation arranged in order to deliver. </a:t>
            </a:r>
          </a:p>
        </p:txBody>
      </p:sp>
    </p:spTree>
    <p:extLst>
      <p:ext uri="{BB962C8B-B14F-4D97-AF65-F5344CB8AC3E}">
        <p14:creationId xmlns:p14="http://schemas.microsoft.com/office/powerpoint/2010/main" xmlns="" val="16782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xmlns="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27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t="381" r="31676" b="-381"/>
          <a:stretch/>
        </p:blipFill>
        <p:spPr/>
      </p:pic>
      <p:sp>
        <p:nvSpPr>
          <p:cNvPr id="17" name="Rectangle 16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18" name="Group 17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-1" y="2847703"/>
            <a:ext cx="8294915" cy="3508057"/>
            <a:chOff x="0" y="3808320"/>
            <a:chExt cx="7833208" cy="2547440"/>
          </a:xfrm>
          <a:solidFill>
            <a:srgbClr val="EDF3F5"/>
          </a:solidFill>
        </p:grpSpPr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05558" y="3056578"/>
            <a:ext cx="7431710" cy="26712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400" b="1" dirty="0" smtClean="0"/>
              <a:t>An outline serves as a guide to show the speaker the right path for the presentation. 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xmlns="" val="34733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oup of students running">
            <a:extLst>
              <a:ext uri="{FF2B5EF4-FFF2-40B4-BE49-F238E27FC236}">
                <a16:creationId xmlns:a16="http://schemas.microsoft.com/office/drawing/2014/main" xmlns="" id="{AEEE5BA3-06F1-4026-A0BB-B08891F46E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803F682-0E68-4ECD-A92D-F73743FF2E60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19" t="381" r="31676" b="-381"/>
          <a:stretch/>
        </p:blipFill>
        <p:spPr/>
      </p:pic>
      <p:sp>
        <p:nvSpPr>
          <p:cNvPr id="17" name="Rectangle 16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18" name="Group 17" descr="decorative element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</a:extLst>
          </p:cNvPr>
          <p:cNvGrpSpPr/>
          <p:nvPr/>
        </p:nvGrpSpPr>
        <p:grpSpPr>
          <a:xfrm>
            <a:off x="0" y="2847703"/>
            <a:ext cx="8634550" cy="3508057"/>
            <a:chOff x="0" y="3808320"/>
            <a:chExt cx="7833208" cy="2547440"/>
          </a:xfrm>
          <a:solidFill>
            <a:srgbClr val="EDF3F5"/>
          </a:solidFill>
        </p:grpSpPr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73632" y="2958879"/>
            <a:ext cx="7703271" cy="32594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400" b="1" dirty="0" smtClean="0"/>
              <a:t>Knowing the outlined sequence like Introducing, body and content well in advance gives the speak the confidence to control his or her speech anxiety.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xmlns="" val="2898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xmlns="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11746" y="0"/>
            <a:ext cx="6280254" cy="6858000"/>
          </a:xfrm>
        </p:spPr>
      </p:pic>
      <p:sp>
        <p:nvSpPr>
          <p:cNvPr id="14" name="Rectangle 13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29</a:t>
            </a:fld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 descr="decorative element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28720" y="0"/>
            <a:ext cx="12315679" cy="6858000"/>
            <a:chOff x="-3741" y="0"/>
            <a:chExt cx="10705026" cy="685800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1" y="0"/>
              <a:ext cx="10705026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-1" y="-222069"/>
            <a:ext cx="11692185" cy="7628709"/>
            <a:chOff x="0" y="0"/>
            <a:chExt cx="10643117" cy="6858000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100481" y="633475"/>
              <a:ext cx="10542636" cy="1457847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-42015" y="227292"/>
            <a:ext cx="11198034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6" name="Rectangle 25"/>
          <p:cNvSpPr/>
          <p:nvPr/>
        </p:nvSpPr>
        <p:spPr>
          <a:xfrm>
            <a:off x="1300893" y="2332729"/>
            <a:ext cx="4346062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4000" b="1" dirty="0">
                <a:solidFill>
                  <a:schemeClr val="bg1"/>
                </a:solidFill>
              </a:rPr>
              <a:t>Use of visual aids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967" y="3282021"/>
            <a:ext cx="3777425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79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xmlns="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 descr="decorative element">
            <a:extLst>
              <a:ext uri="{FF2B5EF4-FFF2-40B4-BE49-F238E27FC236}">
                <a16:creationId xmlns:a16="http://schemas.microsoft.com/office/drawing/2014/main" xmlns="" id="{5C2DDD60-EB1C-44D8-84E1-D86EB3558F11}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DB02A950-05E3-4691-9BC9-47B314EEA71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3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1343" y="26126"/>
            <a:ext cx="2941511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  <a:endParaRPr lang="en-IN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82358"/>
            <a:ext cx="10544155" cy="48320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800" dirty="0">
                <a:solidFill>
                  <a:schemeClr val="bg1"/>
                </a:solidFill>
                <a:latin typeface="Helvetica" panose="020B0604020202020204" pitchFamily="34" charset="0"/>
              </a:rPr>
              <a:t>To provide participants with the practical skills and knowledge necessary to express themselves clearly, with confidence and power, in a variety of speaking situations</a:t>
            </a:r>
            <a:r>
              <a:rPr lang="en-IN" sz="28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.</a:t>
            </a:r>
          </a:p>
          <a:p>
            <a:endParaRPr lang="en-IN" sz="2400" dirty="0" smtClean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Students will be taught presentation techniques: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 smtClean="0">
                <a:solidFill>
                  <a:schemeClr val="bg1"/>
                </a:solidFill>
              </a:rPr>
              <a:t>How to plan and structure an effective presentation.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 smtClean="0">
                <a:solidFill>
                  <a:schemeClr val="bg1"/>
                </a:solidFill>
              </a:rPr>
              <a:t>How to develop ideas.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 smtClean="0">
                <a:solidFill>
                  <a:schemeClr val="bg1"/>
                </a:solidFill>
              </a:rPr>
              <a:t>Effective delivery methods.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3200" dirty="0" smtClean="0">
                <a:solidFill>
                  <a:schemeClr val="bg1"/>
                </a:solidFill>
              </a:rPr>
              <a:t>How to overcome anxiety, fear and nervousness when making a presentation.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68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-8548" y="0"/>
            <a:ext cx="11595301" cy="7354389"/>
            <a:chOff x="-102580" y="0"/>
            <a:chExt cx="10309618" cy="6858000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56731" y="214615"/>
              <a:ext cx="6957056" cy="6180500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-102580" y="637097"/>
              <a:ext cx="10309618" cy="1699314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0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-8548" y="407504"/>
            <a:ext cx="11127236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1" name="Rectangle 20"/>
          <p:cNvSpPr/>
          <p:nvPr/>
        </p:nvSpPr>
        <p:spPr>
          <a:xfrm>
            <a:off x="1033768" y="2781230"/>
            <a:ext cx="535759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Nuances </a:t>
            </a:r>
            <a:r>
              <a:rPr lang="e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delivery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735" y="3694644"/>
            <a:ext cx="4135145" cy="31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51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07" y="268714"/>
            <a:ext cx="12022181" cy="1285766"/>
          </a:xfrm>
        </p:spPr>
        <p:txBody>
          <a:bodyPr/>
          <a:lstStyle/>
          <a:p>
            <a:r>
              <a:rPr lang="en-IN" sz="4000" b="1" dirty="0"/>
              <a:t>In oral presentation the style or the shade of delivery is very important Basically there are </a:t>
            </a:r>
            <a:r>
              <a:rPr lang="en-IN" sz="4000" b="1" dirty="0" smtClean="0"/>
              <a:t>three </a:t>
            </a:r>
            <a:r>
              <a:rPr lang="en-IN" sz="4000" b="1" dirty="0"/>
              <a:t>modes of delivery.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716" y="1122153"/>
            <a:ext cx="6004561" cy="60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2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 descr="decorative element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2892" y="379830"/>
            <a:ext cx="11426212" cy="50783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Extemporaneous: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is very popular as it is a spontaneous over flow of the subject.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does not require detailed preparation but to look the main points and start in form of the audience. It requires best oratory skills. 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5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Placeholder 9" descr="books on a shelf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grpSp>
        <p:nvGrpSpPr>
          <p:cNvPr id="6" name="Group 5" descr="decorative element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2463" y="147441"/>
            <a:ext cx="11227070" cy="6186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Manuscript: </a:t>
            </a:r>
            <a:endParaRPr lang="en-I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Another </a:t>
            </a:r>
            <a:r>
              <a:rPr lang="en-IN" sz="3600" dirty="0">
                <a:solidFill>
                  <a:schemeClr val="bg1"/>
                </a:solidFill>
              </a:rPr>
              <a:t>mode of deliver is manuscript 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means the speech is written in a paper and speaker has to read only.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is the most easy mode of presentation since the speaker is not required to recollect any matter and no need to memorize it.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Simply </a:t>
            </a:r>
            <a:r>
              <a:rPr lang="en-IN" sz="3600" dirty="0">
                <a:solidFill>
                  <a:schemeClr val="bg1"/>
                </a:solidFill>
              </a:rPr>
              <a:t>louder reading of text would serve the purpose.</a:t>
            </a:r>
          </a:p>
        </p:txBody>
      </p:sp>
    </p:spTree>
    <p:extLst>
      <p:ext uri="{BB962C8B-B14F-4D97-AF65-F5344CB8AC3E}">
        <p14:creationId xmlns:p14="http://schemas.microsoft.com/office/powerpoint/2010/main" xmlns="" val="21947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Placeholder 9" descr="books on a shelf">
            <a:extLst>
              <a:ext uri="{FF2B5EF4-FFF2-40B4-BE49-F238E27FC236}">
                <a16:creationId xmlns:a16="http://schemas.microsoft.com/office/drawing/2014/main" xmlns="" id="{0BCD2159-BE65-43D5-9E0A-9EB4B1B2F8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grpSp>
        <p:nvGrpSpPr>
          <p:cNvPr id="6" name="Group 5" descr="decorative element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7" name="Freeform: Shape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: Shape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9411" y="431075"/>
            <a:ext cx="11385721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Impromptu</a:t>
            </a:r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is an informal style of presentation.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is used for informal speech or at familiar group.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is generally used at non business gathering. </a:t>
            </a:r>
            <a:endParaRPr lang="en-IN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IN" sz="3600" dirty="0" smtClean="0">
                <a:solidFill>
                  <a:schemeClr val="bg1"/>
                </a:solidFill>
              </a:rPr>
              <a:t>It </a:t>
            </a:r>
            <a:r>
              <a:rPr lang="en-IN" sz="3600" dirty="0">
                <a:solidFill>
                  <a:schemeClr val="bg1"/>
                </a:solidFill>
              </a:rPr>
              <a:t>is very natural in tone so gives no stress to speaker and listener understand it easily. </a:t>
            </a:r>
          </a:p>
        </p:txBody>
      </p:sp>
    </p:spTree>
    <p:extLst>
      <p:ext uri="{BB962C8B-B14F-4D97-AF65-F5344CB8AC3E}">
        <p14:creationId xmlns:p14="http://schemas.microsoft.com/office/powerpoint/2010/main" xmlns="" val="33600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11692" y="0"/>
            <a:ext cx="6676568" cy="6858000"/>
          </a:xfrm>
        </p:spPr>
      </p:pic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5511693" y="0"/>
            <a:ext cx="6680307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Subtitle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100482" y="2229103"/>
            <a:ext cx="5385917" cy="4146295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Defining purpose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Analysis audience and locate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Organizing contents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Preparing an outline of </a:t>
            </a:r>
          </a:p>
          <a:p>
            <a:r>
              <a:rPr lang="en-IN" sz="3200" smtClean="0"/>
              <a:t>       the presentation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Use of visual aids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Nuances of delivery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Non-Verbal elements</a:t>
            </a:r>
            <a:endParaRPr lang="en-IN" sz="3200"/>
          </a:p>
        </p:txBody>
      </p:sp>
      <p:sp>
        <p:nvSpPr>
          <p:cNvPr id="13" name="Subtitle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252882" y="2381503"/>
            <a:ext cx="5385917" cy="4146295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Defining purpose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Analysis audience and locate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Organizing contents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3200" smtClean="0"/>
              <a:t>Preparing an outline of </a:t>
            </a:r>
          </a:p>
          <a:p>
            <a:r>
              <a:rPr lang="en-IN" sz="3200" smtClean="0"/>
              <a:t>       the presentation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Use of visual aids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Nuances of delivery 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en-IN" sz="3200" smtClean="0"/>
              <a:t>Non-Verbal elements</a:t>
            </a:r>
            <a:endParaRPr lang="en-IN" sz="3200"/>
          </a:p>
        </p:txBody>
      </p:sp>
      <p:grpSp>
        <p:nvGrpSpPr>
          <p:cNvPr id="15" name="Group 14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0" y="-574766"/>
            <a:ext cx="11769633" cy="7985759"/>
            <a:chOff x="0" y="0"/>
            <a:chExt cx="11769633" cy="6858000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156322" y="863323"/>
              <a:ext cx="11613311" cy="154936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9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0" y="184935"/>
            <a:ext cx="11482251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0" name="Subtitle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470309" y="2762907"/>
            <a:ext cx="5385917" cy="5660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400" b="1" dirty="0" smtClean="0"/>
              <a:t>7. Non-Verbal elements</a:t>
            </a:r>
            <a:endParaRPr lang="en-IN" sz="4400" b="1" dirty="0"/>
          </a:p>
        </p:txBody>
      </p:sp>
      <p:pic>
        <p:nvPicPr>
          <p:cNvPr id="21" name="Picture Placeholder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" r="2593"/>
          <a:stretch>
            <a:fillRect/>
          </a:stretch>
        </p:blipFill>
        <p:spPr>
          <a:xfrm>
            <a:off x="100482" y="3718000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08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6567" y="26126"/>
            <a:ext cx="5007428" cy="14107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IN" b="1" dirty="0" smtClean="0"/>
              <a:t>NON-VERBAL </a:t>
            </a:r>
            <a:r>
              <a:rPr lang="en-IN" b="1" dirty="0"/>
              <a:t>ELEMENTS</a:t>
            </a:r>
            <a:endParaRPr lang="en-GB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0495" y="2114903"/>
            <a:ext cx="5133702" cy="330746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IN" sz="2400" b="1" dirty="0" smtClean="0">
                <a:latin typeface="Corbel (Headings)"/>
              </a:rPr>
              <a:t>Our </a:t>
            </a:r>
            <a:r>
              <a:rPr lang="en-IN" sz="2400" b="1" dirty="0">
                <a:latin typeface="Corbel (Headings)"/>
              </a:rPr>
              <a:t>appearance, facial expression, eye contact, posture, gesture, and space we share with our audience, all shows our interest, enthusiasm, dynamism, intension, and confidence to our </a:t>
            </a:r>
            <a:r>
              <a:rPr lang="en-IN" sz="2400" b="1" dirty="0" smtClean="0">
                <a:latin typeface="Corbel (Headings)"/>
              </a:rPr>
              <a:t>audience</a:t>
            </a:r>
            <a:endParaRPr lang="en-GB" sz="2400" b="1" dirty="0">
              <a:latin typeface="Corbel (Headings)"/>
            </a:endParaRPr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680307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12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xmlns="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 descr="decorative element">
            <a:extLst>
              <a:ext uri="{FF2B5EF4-FFF2-40B4-BE49-F238E27FC236}">
                <a16:creationId xmlns:a16="http://schemas.microsoft.com/office/drawing/2014/main" xmlns="" id="{5C2DDD60-EB1C-44D8-84E1-D86EB3558F11}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 descr="decorative element">
            <a:extLst>
              <a:ext uri="{FF2B5EF4-FFF2-40B4-BE49-F238E27FC236}">
                <a16:creationId xmlns:a16="http://schemas.microsoft.com/office/drawing/2014/main" xmlns="" id="{1A141F7B-AE96-45F9-BC57-F7C86174910A}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DB02A950-05E3-4691-9BC9-47B314EEA71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37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145" y="1657717"/>
            <a:ext cx="9464417" cy="469804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formal dress and use simple accessories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expressions to exhibit your enthusiasm and interest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show irritation or anger even when someone interrupts you</a:t>
            </a: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contact with all the sections of the audience to observe their </a:t>
            </a: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timed gestures; avoid monotonous </a:t>
            </a: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come very close to the audience always maintain a distance.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blackboard raise your voice and look at the audience in between.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</a:t>
            </a:r>
            <a:r>
              <a:rPr lang="en-IN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concentrate on your ideas and your audience.</a:t>
            </a:r>
            <a:endParaRPr lang="en-GB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3" y="169817"/>
            <a:ext cx="11181807" cy="12186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000" b="1" dirty="0"/>
              <a:t>Tips to use body language effectively during your presentation:-</a:t>
            </a:r>
            <a:endParaRPr lang="en-GB" sz="4000" b="1" dirty="0"/>
          </a:p>
        </p:txBody>
      </p:sp>
      <p:pic>
        <p:nvPicPr>
          <p:cNvPr id="34" name="Content Placeholder 79" descr="Open Book">
            <a:extLst>
              <a:ext uri="{FF2B5EF4-FFF2-40B4-BE49-F238E27FC236}">
                <a16:creationId xmlns:a16="http://schemas.microsoft.com/office/drawing/2014/main" xmlns="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6753" y="1552627"/>
            <a:ext cx="548640" cy="548640"/>
          </a:xfrm>
        </p:spPr>
      </p:pic>
    </p:spTree>
    <p:extLst>
      <p:ext uri="{BB962C8B-B14F-4D97-AF65-F5344CB8AC3E}">
        <p14:creationId xmlns:p14="http://schemas.microsoft.com/office/powerpoint/2010/main" xmlns="" val="319101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31" grpId="0" build="p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 descr="decorative element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9199991" cy="6858000"/>
            <a:chOff x="-3740" y="0"/>
            <a:chExt cx="6208649" cy="6858000"/>
          </a:xfrm>
        </p:grpSpPr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6126"/>
            <a:ext cx="8660674" cy="6155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ADVANTAGE PRESENTATION </a:t>
            </a:r>
            <a:r>
              <a:rPr lang="e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STRATEGIES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032740"/>
            <a:ext cx="77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offer you the opportunity to: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005472"/>
            <a:ext cx="6648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Interact with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Observe there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Gauge the level of there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Emphasize key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b="1" dirty="0" smtClean="0"/>
              <a:t>Assess the level of acceptance</a:t>
            </a:r>
          </a:p>
          <a:p>
            <a:r>
              <a:rPr lang="en-IN" sz="2800" b="1" dirty="0"/>
              <a:t> </a:t>
            </a:r>
            <a:r>
              <a:rPr lang="en-IN" sz="2800" b="1" dirty="0" smtClean="0"/>
              <a:t>  of your message</a:t>
            </a:r>
          </a:p>
        </p:txBody>
      </p:sp>
    </p:spTree>
    <p:extLst>
      <p:ext uri="{BB962C8B-B14F-4D97-AF65-F5344CB8AC3E}">
        <p14:creationId xmlns:p14="http://schemas.microsoft.com/office/powerpoint/2010/main" xmlns="" val="332604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Group 12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8780929" y="0"/>
            <a:ext cx="3411071" cy="6858001"/>
            <a:chOff x="9621170" y="0"/>
            <a:chExt cx="2570831" cy="6858001"/>
          </a:xfrm>
        </p:grpSpPr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7E2E6584-76E9-4C56-A349-C9CDC96DC5F0}"/>
              </a:ext>
            </a:extLst>
          </p:cNvPr>
          <p:cNvSpPr/>
          <p:nvPr/>
        </p:nvSpPr>
        <p:spPr>
          <a:xfrm>
            <a:off x="0" y="0"/>
            <a:ext cx="9539809" cy="6858000"/>
          </a:xfrm>
          <a:prstGeom prst="parallelogram">
            <a:avLst>
              <a:gd name="adj" fmla="val 3271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 descr="decorative element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9199991" cy="6858000"/>
            <a:chOff x="-3740" y="0"/>
            <a:chExt cx="6208649" cy="6858000"/>
          </a:xfrm>
        </p:grpSpPr>
        <p:sp>
          <p:nvSpPr>
            <p:cNvPr id="27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1" y="26126"/>
            <a:ext cx="10633167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DISADVANTAGE PRESENTATION </a:t>
            </a:r>
            <a:r>
              <a:rPr lang="e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STRATEGIES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57" y="1228397"/>
            <a:ext cx="7929986" cy="50167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IN" sz="4000" b="1" dirty="0" smtClean="0"/>
              <a:t>The message is only heard once at the place of delivery set by the speaker.</a:t>
            </a:r>
          </a:p>
          <a:p>
            <a:endParaRPr lang="en-IN" sz="40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IN" sz="4000" b="1" dirty="0" smtClean="0"/>
              <a:t>Some people unable to attend.</a:t>
            </a:r>
          </a:p>
          <a:p>
            <a:endParaRPr lang="en-IN" sz="4000" b="1" dirty="0" smtClean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IN" sz="4000" b="1" dirty="0" smtClean="0"/>
              <a:t>The effectiveness relies very much on the ability of the speaker.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62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53" y="98469"/>
            <a:ext cx="5963150" cy="822960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1. DEFINING </a:t>
            </a:r>
            <a:r>
              <a:rPr lang="en-IN" sz="4000" b="1" dirty="0">
                <a:solidFill>
                  <a:schemeClr val="bg1"/>
                </a:solidFill>
              </a:rPr>
              <a:t>PURPOSE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4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8" name="Rectangle 17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3444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Placeholder 4" descr="group of students at graduation">
            <a:extLst>
              <a:ext uri="{FF2B5EF4-FFF2-40B4-BE49-F238E27FC236}">
                <a16:creationId xmlns:a16="http://schemas.microsoft.com/office/drawing/2014/main" xmlns="" id="{BD0958B7-E663-4510-9C53-EE09FEEB7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34469" y="0"/>
            <a:ext cx="5786846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29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-2"/>
            <a:ext cx="8138160" cy="6858001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rgbClr val="486B45"/>
          </a:solidFill>
          <a:ln>
            <a:solidFill>
              <a:srgbClr val="00050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482599"/>
            <a:ext cx="7654834" cy="63754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2000"/>
            </a:schemeClr>
          </a:solidFill>
          <a:ln>
            <a:solidFill>
              <a:srgbClr val="05060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13" name="Group 12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12004766" cy="7380514"/>
            <a:chOff x="0" y="0"/>
            <a:chExt cx="11823223" cy="6858000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82594"/>
              <a:ext cx="11823223" cy="154936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9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40074" y="693247"/>
            <a:ext cx="11351623" cy="16087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400" kern="1200" dirty="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are the main points that will help you to make effective presentation :-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ubtitle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586806" y="2380384"/>
            <a:ext cx="4889960" cy="808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purpose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703" y="3381791"/>
            <a:ext cx="3646136" cy="35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6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 descr="decorative element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594278" y="0"/>
            <a:ext cx="3117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Overview :</a:t>
            </a:r>
            <a:endParaRPr lang="en-IN" sz="4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989" y="1383394"/>
            <a:ext cx="9806299" cy="44012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Defining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purpose.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AutoNum type="arabicPeriod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Analysis audience and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locate. 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AutoNum type="arabicPeriod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Organizing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contents. 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457200" indent="-457200">
              <a:buAutoNum type="arabicPeriod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Preparing an outline of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presentation. 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514350" indent="-514350">
              <a:buAutoNum type="arabicPeriod" startAt="5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 of visual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aids. 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514350" indent="-514350">
              <a:buAutoNum type="arabicPeriod" startAt="5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Nuances of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delivery. </a:t>
            </a:r>
            <a:endParaRPr lang="en-IN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514350" indent="-514350">
              <a:buAutoNum type="arabicPeriod" startAt="5"/>
            </a:pPr>
            <a:r>
              <a:rPr lang="en-IN" sz="40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Non-Verbal </a:t>
            </a:r>
            <a:r>
              <a:rPr lang="en-IN" sz="4000" b="1" spc="50" dirty="0" smtClean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elements.</a:t>
            </a:r>
            <a:endParaRPr lang="en-GB" sz="4000" b="1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6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 descr="decorative element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xmlns="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719" y="2050396"/>
            <a:ext cx="5578995" cy="879928"/>
          </a:xfrm>
        </p:spPr>
        <p:txBody>
          <a:bodyPr/>
          <a:lstStyle/>
          <a:p>
            <a:r>
              <a:rPr lang="en-US" sz="4800" b="0" dirty="0"/>
              <a:t>THANK YOU</a:t>
            </a:r>
            <a:endParaRPr lang="en-GB" sz="4800" b="0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xmlns="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2576" y="3428999"/>
            <a:ext cx="3826875" cy="803367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xmlns="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65276" y="3556689"/>
            <a:ext cx="597300" cy="597299"/>
          </a:xfrm>
        </p:spPr>
      </p:pic>
      <p:grpSp>
        <p:nvGrpSpPr>
          <p:cNvPr id="154" name="Group 153" descr="decorative element">
            <a:extLst>
              <a:ext uri="{FF2B5EF4-FFF2-40B4-BE49-F238E27FC236}">
                <a16:creationId xmlns:a16="http://schemas.microsoft.com/office/drawing/2014/main" xmlns="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 descr="decorative element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74200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2" grpId="0"/>
      <p:bldP spid="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53" y="98469"/>
            <a:ext cx="5963150" cy="822960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1. DEFINING </a:t>
            </a:r>
            <a:r>
              <a:rPr lang="en-IN" sz="4000" b="1" dirty="0">
                <a:solidFill>
                  <a:schemeClr val="bg1"/>
                </a:solidFill>
              </a:rPr>
              <a:t>PURPOSE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5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9" r="31069"/>
          <a:stretch>
            <a:fillRect/>
          </a:stretch>
        </p:blipFill>
        <p:spPr/>
      </p:pic>
      <p:sp>
        <p:nvSpPr>
          <p:cNvPr id="18" name="Rectangle 17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3444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Placeholder 4" descr="group of students at graduation">
            <a:extLst>
              <a:ext uri="{FF2B5EF4-FFF2-40B4-BE49-F238E27FC236}">
                <a16:creationId xmlns:a16="http://schemas.microsoft.com/office/drawing/2014/main" xmlns="" id="{BD0958B7-E663-4510-9C53-EE09FEEB7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05154" y="0"/>
            <a:ext cx="5786846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29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-2"/>
            <a:ext cx="8138160" cy="6858001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rgbClr val="486B45"/>
          </a:solidFill>
          <a:ln>
            <a:solidFill>
              <a:srgbClr val="00050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482599"/>
            <a:ext cx="7654834" cy="63754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2000"/>
            </a:schemeClr>
          </a:solidFill>
          <a:ln>
            <a:solidFill>
              <a:srgbClr val="05060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84152" y="551553"/>
            <a:ext cx="6765288" cy="17866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b="1" dirty="0" smtClean="0"/>
              <a:t>Generally presentation is arranged for an explanation of particular issue.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65" y="2514882"/>
            <a:ext cx="5341009" cy="39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0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53" y="98469"/>
            <a:ext cx="5963150" cy="822960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1. DEFINING </a:t>
            </a:r>
            <a:r>
              <a:rPr lang="en-IN" sz="4000" b="1" dirty="0">
                <a:solidFill>
                  <a:schemeClr val="bg1"/>
                </a:solidFill>
              </a:rPr>
              <a:t>PURPOSE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6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18" r="32618"/>
          <a:stretch>
            <a:fillRect/>
          </a:stretch>
        </p:blipFill>
        <p:spPr/>
      </p:pic>
      <p:sp>
        <p:nvSpPr>
          <p:cNvPr id="18" name="Rectangle 17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3444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Placeholder 4" descr="group of students at graduation">
            <a:extLst>
              <a:ext uri="{FF2B5EF4-FFF2-40B4-BE49-F238E27FC236}">
                <a16:creationId xmlns:a16="http://schemas.microsoft.com/office/drawing/2014/main" xmlns="" id="{BD0958B7-E663-4510-9C53-EE09FEEB7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05154" y="0"/>
            <a:ext cx="5786846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29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-2"/>
            <a:ext cx="8138160" cy="6858001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rgbClr val="486B45"/>
          </a:solidFill>
          <a:ln>
            <a:solidFill>
              <a:srgbClr val="00050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482598"/>
            <a:ext cx="7654834" cy="63754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2000"/>
            </a:schemeClr>
          </a:solidFill>
          <a:ln>
            <a:solidFill>
              <a:srgbClr val="05060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84152" y="551553"/>
            <a:ext cx="6765288" cy="19042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b="1" dirty="0" smtClean="0"/>
              <a:t>Presentation may be for collaboration, for problem solving, for making a major decision.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8149"/>
            <a:ext cx="6622869" cy="34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5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53" y="98469"/>
            <a:ext cx="5963150" cy="822960"/>
          </a:xfrm>
        </p:spPr>
        <p:txBody>
          <a:bodyPr/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1. DEFINING </a:t>
            </a:r>
            <a:r>
              <a:rPr lang="en-IN" sz="4000" b="1" dirty="0">
                <a:solidFill>
                  <a:schemeClr val="bg1"/>
                </a:solidFill>
              </a:rPr>
              <a:t>PURPOSE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7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1" r="18681"/>
          <a:stretch>
            <a:fillRect/>
          </a:stretch>
        </p:blipFill>
        <p:spPr/>
      </p:pic>
      <p:sp>
        <p:nvSpPr>
          <p:cNvPr id="18" name="Rectangle 17" descr="decorative element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3444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Placeholder 4" descr="group of students at graduation">
            <a:extLst>
              <a:ext uri="{FF2B5EF4-FFF2-40B4-BE49-F238E27FC236}">
                <a16:creationId xmlns:a16="http://schemas.microsoft.com/office/drawing/2014/main" xmlns="" id="{BD0958B7-E663-4510-9C53-EE09FEEB73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05154" y="0"/>
            <a:ext cx="5786846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29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-2"/>
            <a:ext cx="8138160" cy="6858001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rgbClr val="486B45"/>
          </a:solidFill>
          <a:ln>
            <a:solidFill>
              <a:srgbClr val="00050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xmlns="" id="{B73F00D5-E18D-4210-AD3E-3ED73CEE4865}"/>
              </a:ext>
            </a:extLst>
          </p:cNvPr>
          <p:cNvSpPr/>
          <p:nvPr/>
        </p:nvSpPr>
        <p:spPr>
          <a:xfrm flipH="1" flipV="1">
            <a:off x="0" y="482598"/>
            <a:ext cx="7654834" cy="6375400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62000"/>
            </a:schemeClr>
          </a:solidFill>
          <a:ln>
            <a:solidFill>
              <a:srgbClr val="05060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 txBox="1">
            <a:spLocks/>
          </p:cNvSpPr>
          <p:nvPr/>
        </p:nvSpPr>
        <p:spPr>
          <a:xfrm>
            <a:off x="184152" y="551553"/>
            <a:ext cx="6765288" cy="16952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3600" b="1" dirty="0" smtClean="0"/>
              <a:t>In short, presentation includes , information, analyzation, explanation and persuasion.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5" y="2261241"/>
            <a:ext cx="6260305" cy="46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1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431383" cy="6858000"/>
          </a:xfrm>
        </p:spPr>
      </p:pic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9" r="13796"/>
          <a:stretch/>
        </p:blipFill>
        <p:spPr>
          <a:xfrm>
            <a:off x="6871448" y="0"/>
            <a:ext cx="6870678" cy="6858000"/>
          </a:xfr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1550126" y="636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 descr="decorative element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13324112" cy="6858000"/>
            <a:chOff x="0" y="0"/>
            <a:chExt cx="10900455" cy="6858000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100481" y="541961"/>
              <a:ext cx="10799974" cy="1549361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4" name="Title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 txBox="1">
            <a:spLocks/>
          </p:cNvSpPr>
          <p:nvPr/>
        </p:nvSpPr>
        <p:spPr>
          <a:xfrm>
            <a:off x="-147042" y="198572"/>
            <a:ext cx="13039054" cy="1608725"/>
          </a:xfrm>
          <a:prstGeom prst="rect">
            <a:avLst/>
          </a:prstGeom>
        </p:spPr>
        <p:txBody>
          <a:bodyPr vert="horz" lIns="0" tIns="45720" rIns="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 smtClean="0"/>
              <a:t>The following are the main points that will help you to make effective presentation :-</a:t>
            </a:r>
            <a:endParaRPr lang="en-IN" sz="3600" dirty="0"/>
          </a:p>
        </p:txBody>
      </p:sp>
      <p:sp>
        <p:nvSpPr>
          <p:cNvPr id="25" name="Subtitle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0" y="2573923"/>
            <a:ext cx="6956017" cy="639859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 smtClean="0"/>
              <a:t>2. Analysis audience and locate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79" y="2960226"/>
            <a:ext cx="6201606" cy="31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41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7" grpId="0"/>
      <p:bldP spid="11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xmlns="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431383" cy="6858000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211" y="468732"/>
            <a:ext cx="7692629" cy="152988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 smtClean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IN" sz="32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it is very necessary to understand the audience and the place where you are going to present your views. </a:t>
            </a:r>
          </a:p>
        </p:txBody>
      </p:sp>
      <p:sp>
        <p:nvSpPr>
          <p:cNvPr id="8" name="Rectangle 7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9</a:t>
            </a:fld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9" r="13796"/>
          <a:stretch/>
        </p:blipFill>
        <p:spPr>
          <a:xfrm>
            <a:off x="6871448" y="0"/>
            <a:ext cx="6870678" cy="6858000"/>
          </a:xfrm>
        </p:spPr>
      </p:pic>
      <p:sp>
        <p:nvSpPr>
          <p:cNvPr id="11" name="Rectangle 10" descr="decorative element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1550126" y="636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1398473"/>
            <a:ext cx="7367453" cy="45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73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Template_CA - v3" id="{05BEC7B3-9C4F-4697-9BCB-CF8E9EC8EB39}" vid="{BBA0308C-16F9-454C-BD0F-1B17E2C0FD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1094</Words>
  <Application>Microsoft Office PowerPoint</Application>
  <PresentationFormat>Custom</PresentationFormat>
  <Paragraphs>181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OBSERVATION</vt:lpstr>
      <vt:lpstr>Slide 3</vt:lpstr>
      <vt:lpstr>1. DEFINING PURPOSE </vt:lpstr>
      <vt:lpstr>1. DEFINING PURPOSE </vt:lpstr>
      <vt:lpstr>1. DEFINING PURPOSE </vt:lpstr>
      <vt:lpstr>1. DEFINING PURPOSE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Conclusion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NON-VERBAL ELEMENTS</vt:lpstr>
      <vt:lpstr>Tips to use body language effectively during your presentation:-</vt:lpstr>
      <vt:lpstr>Slide 38</vt:lpstr>
      <vt:lpstr>Slide 39</vt:lpstr>
      <vt:lpstr>Slide 40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2018-10-20T10:48:39Z</dcterms:created>
  <dcterms:modified xsi:type="dcterms:W3CDTF">2023-12-28T16:57:51Z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